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2" r:id="rId18"/>
    <p:sldId id="295" r:id="rId19"/>
    <p:sldId id="294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76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233DF-5734-9D41-91F4-537DFC1CCE7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55150-79A9-CE45-BD7D-5C0DD83E3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7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55150-79A9-CE45-BD7D-5C0DD83E3A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3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01D6-9438-774F-A969-7BB591878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02D78-87E4-8F4A-907B-0D08479C3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EC62-5790-D345-AF1F-CC3E5707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7A97B-FCA8-6D48-90C9-2FE686B6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D1C8-3DFC-DE46-860D-3984AB2B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C5F2-7601-D049-BFFE-9BAE37F4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691B7-F3C1-AA42-8FB7-DDC48E93B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752F9-D43D-0640-9755-99E73241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D5832-9D4E-8542-9057-C1BC145E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7ADC-5409-7E41-A65E-6049D894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4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B329A-FCE9-274E-B1B7-BB9CBD1CA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17445-885E-7D45-BD97-B71022B08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9340C-2701-974A-A539-57254CB5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9A1EE-8BFB-3D49-8C27-AE8B972D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E90F1-5300-6B4E-80FA-F1609E31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A38A-1554-9248-931B-CD946B3B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05E3-FE53-AF42-9452-8B60DFC2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98BA-8CDD-B645-BB2A-D25C99A3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4A48E-531B-4844-BDC0-07AF03D1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EDBE-FE6E-8D4E-8791-E1398F11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8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DA43-DDDF-EE47-84EE-5944D6E8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804EF-30B1-C74B-9247-4D6E3CB3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F608-6E90-F849-BD42-65045538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D82-7E49-0A46-901D-CC0C6789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0D09B-B09D-764A-B676-2CF46140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1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398-1308-514C-B85E-E22E0659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D613-E53C-2A46-8A1B-CDF4C3576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77B72-E08E-A94B-85D0-981F44EF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7D723-BF22-3D4D-9879-77E41F16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7050C-39FE-EE4B-BFDA-496606BA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9A4DE-052E-0746-BACF-0AA2B671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98CE-5F5D-5248-B415-F671C2A4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9DD0-8FFD-4F42-B50A-F68390A2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C6-DB65-DE45-A21E-71ACCF9A6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D3FD1-BFDD-1448-A4BA-07EEB553B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96542-5F01-6543-B013-D1F4B2463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C399DC-D1EF-004C-BCE0-5F569BFE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E8A53-BC3B-0443-BBA4-9434EED1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59DFA-1BF4-3945-9923-EC46242D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9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B68B-F93B-5646-B45C-089F9C40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72959-2899-E04E-8ED4-BEA65E5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F9A35-0BD4-7647-BCDD-AAB76398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8FF2C-019D-DB47-A980-BDBD9F7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3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D4C6A-1EDA-474C-ADA8-2DDBF9F6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B6B-C830-9148-B99E-01A2459C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490E9-E406-8749-8972-B9D3B728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2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4B38-CF07-1546-80BC-BD1CF2AF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1547-D13C-914B-8B94-10A8DF3D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EC1A5-DE65-1643-B5E5-3976266A2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DAF2E-1C61-584F-8CC5-2FFA025C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B0BAE-4212-4543-999E-069F01F1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A3849-A89C-4248-BFFC-1502EBCE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E64D-857A-B141-91C1-E94F5F63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4E92F-F341-C042-ACF0-9A0658725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3AC26-CFE0-8242-811B-BA3AAEE4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08EE-2E0B-8B4B-B65F-8346278C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769A0-A1CD-E245-B1FA-3C86C6D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C1FED-F0E8-3B47-87D6-19A2759A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F47C0-D7D3-5847-B7CE-9AB284F7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CCC7-1E17-534B-ADDE-F3C6792D4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209C7-F7BC-7747-BC45-93FFCBE12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8ED8B-F85B-834A-A627-E93908003FA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AE8E5-77DE-7B49-8160-11BA414C7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30BB-933D-214D-BC2D-DDFC8D74B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8D217-52EB-A240-82D1-D14F12EE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4.mp3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audio" Target="../media/media25.mp3"/><Relationship Id="rId5" Type="http://schemas.microsoft.com/office/2007/relationships/media" Target="../media/media25.mp3"/><Relationship Id="rId10" Type="http://schemas.openxmlformats.org/officeDocument/2006/relationships/image" Target="../media/image1.png"/><Relationship Id="rId4" Type="http://schemas.openxmlformats.org/officeDocument/2006/relationships/audio" Target="../media/media24.mp3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m4a"/><Relationship Id="rId3" Type="http://schemas.microsoft.com/office/2007/relationships/media" Target="../media/media30.m4a"/><Relationship Id="rId7" Type="http://schemas.microsoft.com/office/2007/relationships/media" Target="../media/media32.m4a"/><Relationship Id="rId12" Type="http://schemas.openxmlformats.org/officeDocument/2006/relationships/image" Target="../media/image2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audio" Target="../media/media31.m4a"/><Relationship Id="rId11" Type="http://schemas.openxmlformats.org/officeDocument/2006/relationships/image" Target="../media/image1.png"/><Relationship Id="rId5" Type="http://schemas.microsoft.com/office/2007/relationships/media" Target="../media/media31.m4a"/><Relationship Id="rId10" Type="http://schemas.openxmlformats.org/officeDocument/2006/relationships/image" Target="../media/image22.png"/><Relationship Id="rId4" Type="http://schemas.openxmlformats.org/officeDocument/2006/relationships/audio" Target="../media/media30.m4a"/><Relationship Id="rId9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5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audio" Target="../media/media36.m4a"/><Relationship Id="rId5" Type="http://schemas.microsoft.com/office/2007/relationships/media" Target="../media/media36.m4a"/><Relationship Id="rId10" Type="http://schemas.openxmlformats.org/officeDocument/2006/relationships/image" Target="../media/image1.png"/><Relationship Id="rId4" Type="http://schemas.openxmlformats.org/officeDocument/2006/relationships/audio" Target="../media/media35.m4a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microsoft.com/office/2007/relationships/media" Target="../media/media8.m4a"/><Relationship Id="rId18" Type="http://schemas.openxmlformats.org/officeDocument/2006/relationships/audio" Target="../media/media10.m4a"/><Relationship Id="rId3" Type="http://schemas.microsoft.com/office/2007/relationships/media" Target="../media/media3.mp3"/><Relationship Id="rId21" Type="http://schemas.openxmlformats.org/officeDocument/2006/relationships/slideLayout" Target="../slideLayouts/slideLayout6.xml"/><Relationship Id="rId7" Type="http://schemas.microsoft.com/office/2007/relationships/media" Target="../media/media5.mp3"/><Relationship Id="rId12" Type="http://schemas.openxmlformats.org/officeDocument/2006/relationships/audio" Target="../media/media7.m4a"/><Relationship Id="rId17" Type="http://schemas.microsoft.com/office/2007/relationships/media" Target="../media/media10.m4a"/><Relationship Id="rId2" Type="http://schemas.openxmlformats.org/officeDocument/2006/relationships/audio" Target="../media/media2.mp3"/><Relationship Id="rId16" Type="http://schemas.openxmlformats.org/officeDocument/2006/relationships/audio" Target="../media/media9.m4a"/><Relationship Id="rId20" Type="http://schemas.openxmlformats.org/officeDocument/2006/relationships/audio" Target="../media/media11.m4a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microsoft.com/office/2007/relationships/media" Target="../media/media7.m4a"/><Relationship Id="rId5" Type="http://schemas.microsoft.com/office/2007/relationships/media" Target="../media/media4.mp3"/><Relationship Id="rId15" Type="http://schemas.microsoft.com/office/2007/relationships/media" Target="../media/media9.m4a"/><Relationship Id="rId23" Type="http://schemas.openxmlformats.org/officeDocument/2006/relationships/image" Target="../media/image1.png"/><Relationship Id="rId10" Type="http://schemas.openxmlformats.org/officeDocument/2006/relationships/audio" Target="../media/media6.m4a"/><Relationship Id="rId19" Type="http://schemas.microsoft.com/office/2007/relationships/media" Target="../media/media11.m4a"/><Relationship Id="rId4" Type="http://schemas.openxmlformats.org/officeDocument/2006/relationships/audio" Target="../media/media3.mp3"/><Relationship Id="rId9" Type="http://schemas.microsoft.com/office/2007/relationships/media" Target="../media/media6.m4a"/><Relationship Id="rId14" Type="http://schemas.openxmlformats.org/officeDocument/2006/relationships/audio" Target="../media/media8.m4a"/><Relationship Id="rId2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8.m4a"/><Relationship Id="rId7" Type="http://schemas.openxmlformats.org/officeDocument/2006/relationships/slideLayout" Target="../slideLayouts/slideLayout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audio" Target="../media/media39.m4a"/><Relationship Id="rId11" Type="http://schemas.openxmlformats.org/officeDocument/2006/relationships/image" Target="../media/image1.png"/><Relationship Id="rId5" Type="http://schemas.microsoft.com/office/2007/relationships/media" Target="../media/media39.m4a"/><Relationship Id="rId10" Type="http://schemas.openxmlformats.org/officeDocument/2006/relationships/image" Target="../media/image26.png"/><Relationship Id="rId4" Type="http://schemas.openxmlformats.org/officeDocument/2006/relationships/audio" Target="../media/media38.m4a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p3"/><Relationship Id="rId7" Type="http://schemas.openxmlformats.org/officeDocument/2006/relationships/image" Target="../media/image5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4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3851-6596-044C-851F-44544839C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11 – Bitcoin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E7E9D-EE86-E047-AE45-969C33FD1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Members: </a:t>
            </a:r>
            <a:r>
              <a:rPr lang="en-US" dirty="0" err="1"/>
              <a:t>Akshita</a:t>
            </a:r>
            <a:r>
              <a:rPr lang="en-US" dirty="0"/>
              <a:t> </a:t>
            </a:r>
            <a:r>
              <a:rPr lang="en-US" dirty="0" err="1"/>
              <a:t>Chooramani</a:t>
            </a:r>
            <a:r>
              <a:rPr lang="en-US" dirty="0"/>
              <a:t> and Afreen Shakeel</a:t>
            </a:r>
          </a:p>
        </p:txBody>
      </p:sp>
      <p:pic>
        <p:nvPicPr>
          <p:cNvPr id="4" name="1_1.m4a" descr="1_1.m4a">
            <a:hlinkClick r:id="" action="ppaction://media"/>
            <a:extLst>
              <a:ext uri="{FF2B5EF4-FFF2-40B4-BE49-F238E27FC236}">
                <a16:creationId xmlns:a16="http://schemas.microsoft.com/office/drawing/2014/main" id="{4C87FFB7-1DD9-034F-8E62-F2D0C4276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475" y="59086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332F1C-F5D1-5B4C-84CF-72733462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72" y="2766218"/>
            <a:ext cx="5924455" cy="1325563"/>
          </a:xfrm>
          <a:prstGeom prst="rect">
            <a:avLst/>
          </a:prstGeom>
        </p:spPr>
      </p:pic>
      <p:pic>
        <p:nvPicPr>
          <p:cNvPr id="9" name="Upper Cascades 12.mp3" descr="Upper Cascades 12.mp3">
            <a:hlinkClick r:id="" action="ppaction://media"/>
            <a:extLst>
              <a:ext uri="{FF2B5EF4-FFF2-40B4-BE49-F238E27FC236}">
                <a16:creationId xmlns:a16="http://schemas.microsoft.com/office/drawing/2014/main" id="{B39E7762-9976-9644-9B07-8B768A3E4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E06FF-78F7-B84B-8892-EFE272749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6" y="2880359"/>
            <a:ext cx="11315708" cy="914401"/>
          </a:xfrm>
          <a:prstGeom prst="rect">
            <a:avLst/>
          </a:prstGeom>
        </p:spPr>
      </p:pic>
      <p:pic>
        <p:nvPicPr>
          <p:cNvPr id="5" name="University of British Columbia - Okanagan Campus 3.mp3" descr="University of British Columbia - Okanagan Campus 3.mp3">
            <a:hlinkClick r:id="" action="ppaction://media"/>
            <a:extLst>
              <a:ext uri="{FF2B5EF4-FFF2-40B4-BE49-F238E27FC236}">
                <a16:creationId xmlns:a16="http://schemas.microsoft.com/office/drawing/2014/main" id="{83D67461-36D3-2647-8344-44FC7E248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920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3C747CA-B2D4-7C4A-9722-192626EF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70" y="1270000"/>
            <a:ext cx="6565900" cy="5080000"/>
          </a:xfrm>
          <a:prstGeom prst="rect">
            <a:avLst/>
          </a:prstGeom>
        </p:spPr>
      </p:pic>
      <p:pic>
        <p:nvPicPr>
          <p:cNvPr id="5" name="Bike Parking 11.mp3" descr="Bike Parking 11.mp3">
            <a:hlinkClick r:id="" action="ppaction://media"/>
            <a:extLst>
              <a:ext uri="{FF2B5EF4-FFF2-40B4-BE49-F238E27FC236}">
                <a16:creationId xmlns:a16="http://schemas.microsoft.com/office/drawing/2014/main" id="{486192E3-5C21-A045-8C5B-61CD67650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720" y="55372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48C36-2522-704D-949C-46B78745556A}"/>
              </a:ext>
            </a:extLst>
          </p:cNvPr>
          <p:cNvSpPr/>
          <p:nvPr/>
        </p:nvSpPr>
        <p:spPr>
          <a:xfrm>
            <a:off x="4230370" y="1270000"/>
            <a:ext cx="1301750" cy="604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5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E96A303-4FA3-FA4B-8053-F0D213015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" y="1690688"/>
            <a:ext cx="6045200" cy="4673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C1F61C-C5A0-E94C-B131-FD8776B1F1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703388"/>
            <a:ext cx="6134100" cy="4660900"/>
          </a:xfrm>
          <a:prstGeom prst="rect">
            <a:avLst/>
          </a:prstGeom>
        </p:spPr>
      </p:pic>
      <p:pic>
        <p:nvPicPr>
          <p:cNvPr id="7" name="University of British Columbia - Okanagan Campus 4.mp3" descr="University of British Columbia - Okanagan Campus 4.mp3">
            <a:hlinkClick r:id="" action="ppaction://media"/>
            <a:extLst>
              <a:ext uri="{FF2B5EF4-FFF2-40B4-BE49-F238E27FC236}">
                <a16:creationId xmlns:a16="http://schemas.microsoft.com/office/drawing/2014/main" id="{24F785B3-03E0-5A46-AB5D-4FF190D44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99800" y="291465"/>
            <a:ext cx="812800" cy="812800"/>
          </a:xfrm>
          <a:prstGeom prst="rect">
            <a:avLst/>
          </a:prstGeom>
        </p:spPr>
      </p:pic>
      <p:pic>
        <p:nvPicPr>
          <p:cNvPr id="8" name="Upper Cascades 13.mp3" descr="Upper Cascades 13.mp3">
            <a:hlinkClick r:id="" action="ppaction://media"/>
            <a:extLst>
              <a:ext uri="{FF2B5EF4-FFF2-40B4-BE49-F238E27FC236}">
                <a16:creationId xmlns:a16="http://schemas.microsoft.com/office/drawing/2014/main" id="{5E2DCABF-EBA5-464A-A0E9-15DC1CE074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245745"/>
            <a:ext cx="812800" cy="812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AF8F16-45B1-2745-BB5D-4FF0A7E4225E}"/>
              </a:ext>
            </a:extLst>
          </p:cNvPr>
          <p:cNvSpPr/>
          <p:nvPr/>
        </p:nvSpPr>
        <p:spPr>
          <a:xfrm>
            <a:off x="279400" y="4648200"/>
            <a:ext cx="2021840" cy="158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Upper Cascades 14.mp3" descr="Upper Cascades 14.mp3">
            <a:hlinkClick r:id="" action="ppaction://media"/>
            <a:extLst>
              <a:ext uri="{FF2B5EF4-FFF2-40B4-BE49-F238E27FC236}">
                <a16:creationId xmlns:a16="http://schemas.microsoft.com/office/drawing/2014/main" id="{44D6CAF0-C80D-724A-9982-2E3B65E740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3960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654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Wrangling</a:t>
            </a:r>
            <a:endParaRPr lang="en-US" dirty="0"/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BBAF435B-2859-AC45-90AE-4E84F683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0"/>
            <a:ext cx="7785100" cy="6858000"/>
          </a:xfrm>
          <a:prstGeom prst="rect">
            <a:avLst/>
          </a:prstGeom>
        </p:spPr>
      </p:pic>
      <p:pic>
        <p:nvPicPr>
          <p:cNvPr id="5" name="Bike Parking 12.mp3" descr="Bike Parking 12.mp3">
            <a:hlinkClick r:id="" action="ppaction://media"/>
            <a:extLst>
              <a:ext uri="{FF2B5EF4-FFF2-40B4-BE49-F238E27FC236}">
                <a16:creationId xmlns:a16="http://schemas.microsoft.com/office/drawing/2014/main" id="{65C2A2E3-CCD4-8D40-AC63-B9A5D30EE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49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51A-5A90-0741-AC7E-AE5FAB646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Research Question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7. Data analysis &amp; visualization </a:t>
            </a:r>
          </a:p>
        </p:txBody>
      </p:sp>
      <p:pic>
        <p:nvPicPr>
          <p:cNvPr id="4" name="1.m4a" descr="1.m4a">
            <a:hlinkClick r:id="" action="ppaction://media"/>
            <a:extLst>
              <a:ext uri="{FF2B5EF4-FFF2-40B4-BE49-F238E27FC236}">
                <a16:creationId xmlns:a16="http://schemas.microsoft.com/office/drawing/2014/main" id="{C7A0AA9C-95EA-7044-A71B-A489D2895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6440" y="5613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D88C-ECBB-4A4D-99A2-312CCBC4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44BB-D345-2E4D-BD1D-ABAFB65B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Is there a correlation between</a:t>
            </a:r>
          </a:p>
          <a:p>
            <a:pPr marL="457200" lvl="1" indent="0">
              <a:buNone/>
            </a:pP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the total USD value of bitcoin supply in circulation (btc_market_cap) </a:t>
            </a:r>
          </a:p>
          <a:p>
            <a:pPr marL="457200" lvl="1" indent="0">
              <a:buNone/>
            </a:pPr>
            <a:r>
              <a:rPr lang="en-US" sz="3600" dirty="0"/>
              <a:t>and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7030A0"/>
                </a:solidFill>
              </a:rPr>
              <a:t>average USD market price across major bitcoin exchanges (btc_market_price)?</a:t>
            </a:r>
          </a:p>
        </p:txBody>
      </p:sp>
      <p:pic>
        <p:nvPicPr>
          <p:cNvPr id="4" name="2.m4a" descr="2.m4a">
            <a:hlinkClick r:id="" action="ppaction://media"/>
            <a:extLst>
              <a:ext uri="{FF2B5EF4-FFF2-40B4-BE49-F238E27FC236}">
                <a16:creationId xmlns:a16="http://schemas.microsoft.com/office/drawing/2014/main" id="{E79E7CA7-C3D6-FD49-A4DE-26D777781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B5653E3-640F-4B44-867D-D59049B7B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480" y="0"/>
            <a:ext cx="4747846" cy="6858000"/>
          </a:xfrm>
          <a:prstGeom prst="rect">
            <a:avLst/>
          </a:prstGeom>
        </p:spPr>
      </p:pic>
      <p:pic>
        <p:nvPicPr>
          <p:cNvPr id="4" name="3.m4a" descr="3.m4a">
            <a:hlinkClick r:id="" action="ppaction://media"/>
            <a:extLst>
              <a:ext uri="{FF2B5EF4-FFF2-40B4-BE49-F238E27FC236}">
                <a16:creationId xmlns:a16="http://schemas.microsoft.com/office/drawing/2014/main" id="{3E03AEF5-3717-054D-B069-DAB0EBF50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680" y="5796280"/>
            <a:ext cx="812800" cy="812800"/>
          </a:xfrm>
          <a:prstGeom prst="rect">
            <a:avLst/>
          </a:prstGeom>
        </p:spPr>
      </p:pic>
      <p:pic>
        <p:nvPicPr>
          <p:cNvPr id="5" name="4.m4a" descr="4.m4a">
            <a:hlinkClick r:id="" action="ppaction://media"/>
            <a:extLst>
              <a:ext uri="{FF2B5EF4-FFF2-40B4-BE49-F238E27FC236}">
                <a16:creationId xmlns:a16="http://schemas.microsoft.com/office/drawing/2014/main" id="{B06F45DC-111D-E04A-BCA5-A257CAE1C7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680" y="5796280"/>
            <a:ext cx="812800" cy="812800"/>
          </a:xfrm>
          <a:prstGeom prst="rect">
            <a:avLst/>
          </a:prstGeom>
        </p:spPr>
      </p:pic>
      <p:pic>
        <p:nvPicPr>
          <p:cNvPr id="6" name="5.m4a" descr="5.m4a">
            <a:hlinkClick r:id="" action="ppaction://media"/>
            <a:extLst>
              <a:ext uri="{FF2B5EF4-FFF2-40B4-BE49-F238E27FC236}">
                <a16:creationId xmlns:a16="http://schemas.microsoft.com/office/drawing/2014/main" id="{D7C5122A-DBFB-5344-9C2E-F7BFCDB797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680" y="5796280"/>
            <a:ext cx="812800" cy="812800"/>
          </a:xfrm>
          <a:prstGeom prst="rect">
            <a:avLst/>
          </a:prstGeom>
        </p:spPr>
      </p:pic>
      <p:pic>
        <p:nvPicPr>
          <p:cNvPr id="7" name="6.m4a" descr="6.m4a">
            <a:hlinkClick r:id="" action="ppaction://media"/>
            <a:extLst>
              <a:ext uri="{FF2B5EF4-FFF2-40B4-BE49-F238E27FC236}">
                <a16:creationId xmlns:a16="http://schemas.microsoft.com/office/drawing/2014/main" id="{8BD8D738-24CE-C34F-A9DF-09668C00D99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680" y="5796280"/>
            <a:ext cx="812800" cy="81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FC794F-2D12-3741-9C68-C2B2B179E4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726" y="1642110"/>
            <a:ext cx="6083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67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30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5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D88C-ECBB-4A4D-99A2-312CCBC4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44BB-D345-2E4D-BD1D-ABAFB65B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Is there a correlation between</a:t>
            </a:r>
          </a:p>
          <a:p>
            <a:pPr marL="457200" lvl="1" indent="0">
              <a:buNone/>
            </a:pP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Total value of coinbase block rewards and transaction fees paid to miners (btc_miners_revenue)</a:t>
            </a:r>
          </a:p>
          <a:p>
            <a:pPr marL="457200" lvl="1" indent="0">
              <a:buNone/>
            </a:pPr>
            <a:r>
              <a:rPr lang="en-US" sz="3600" dirty="0"/>
              <a:t>and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7030A0"/>
                </a:solidFill>
              </a:rPr>
              <a:t>average USD market price across major bitcoin exchanges (btc_market_price)?</a:t>
            </a:r>
          </a:p>
        </p:txBody>
      </p:sp>
      <p:pic>
        <p:nvPicPr>
          <p:cNvPr id="7" name="11.m4a" descr="11.m4a">
            <a:hlinkClick r:id="" action="ppaction://media"/>
            <a:extLst>
              <a:ext uri="{FF2B5EF4-FFF2-40B4-BE49-F238E27FC236}">
                <a16:creationId xmlns:a16="http://schemas.microsoft.com/office/drawing/2014/main" id="{48F11A46-6F2B-7447-A310-7063507F2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57705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2AEBA0-533F-7145-B717-B9AC5C8A6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88" y="0"/>
            <a:ext cx="4711344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9CA7ED-B264-B648-8896-E12B8C4A5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232" y="1751330"/>
            <a:ext cx="6273800" cy="2806700"/>
          </a:xfrm>
          <a:prstGeom prst="rect">
            <a:avLst/>
          </a:prstGeom>
        </p:spPr>
      </p:pic>
      <p:pic>
        <p:nvPicPr>
          <p:cNvPr id="6" name="12.m4a" descr="12.m4a">
            <a:hlinkClick r:id="" action="ppaction://media"/>
            <a:extLst>
              <a:ext uri="{FF2B5EF4-FFF2-40B4-BE49-F238E27FC236}">
                <a16:creationId xmlns:a16="http://schemas.microsoft.com/office/drawing/2014/main" id="{7C2A2AE4-794A-0B44-A8A3-CB4184491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088" y="5887720"/>
            <a:ext cx="812800" cy="812800"/>
          </a:xfrm>
          <a:prstGeom prst="rect">
            <a:avLst/>
          </a:prstGeom>
        </p:spPr>
      </p:pic>
      <p:pic>
        <p:nvPicPr>
          <p:cNvPr id="7" name="13.m4a" descr="13.m4a">
            <a:hlinkClick r:id="" action="ppaction://media"/>
            <a:extLst>
              <a:ext uri="{FF2B5EF4-FFF2-40B4-BE49-F238E27FC236}">
                <a16:creationId xmlns:a16="http://schemas.microsoft.com/office/drawing/2014/main" id="{AECB612D-39AC-5B44-B0CD-C4109E9AF8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088" y="5902960"/>
            <a:ext cx="812800" cy="812800"/>
          </a:xfrm>
          <a:prstGeom prst="rect">
            <a:avLst/>
          </a:prstGeom>
        </p:spPr>
      </p:pic>
      <p:pic>
        <p:nvPicPr>
          <p:cNvPr id="8" name="14.m4a" descr="14.m4a">
            <a:hlinkClick r:id="" action="ppaction://media"/>
            <a:extLst>
              <a:ext uri="{FF2B5EF4-FFF2-40B4-BE49-F238E27FC236}">
                <a16:creationId xmlns:a16="http://schemas.microsoft.com/office/drawing/2014/main" id="{F6191262-3AAA-CD43-B582-F7410E417DB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088" y="58877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64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9B343E8-5558-7941-8CAC-616792076E5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87332" y="1188720"/>
            <a:ext cx="9293901" cy="566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07C03-5915-CF41-8225-1853432C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400" dirty="0"/>
              <a:t>1. </a:t>
            </a:r>
            <a:r>
              <a:rPr lang="en-IN" sz="5400" dirty="0"/>
              <a:t>Describe your dataset</a:t>
            </a:r>
            <a:endParaRPr lang="en-US" sz="5200" dirty="0"/>
          </a:p>
        </p:txBody>
      </p:sp>
      <p:pic>
        <p:nvPicPr>
          <p:cNvPr id="4" name="Project2_11.mp3" descr="Project2_11.mp3">
            <a:hlinkClick r:id="" action="ppaction://media"/>
            <a:extLst>
              <a:ext uri="{FF2B5EF4-FFF2-40B4-BE49-F238E27FC236}">
                <a16:creationId xmlns:a16="http://schemas.microsoft.com/office/drawing/2014/main" id="{C4CFE3DB-614C-A647-8C55-D7CF0AF28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92" y="6045200"/>
            <a:ext cx="812800" cy="812800"/>
          </a:xfrm>
          <a:prstGeom prst="rect">
            <a:avLst/>
          </a:prstGeom>
        </p:spPr>
      </p:pic>
      <p:pic>
        <p:nvPicPr>
          <p:cNvPr id="5" name="Project2_12.mp3" descr="Project2_12.mp3">
            <a:hlinkClick r:id="" action="ppaction://media"/>
            <a:extLst>
              <a:ext uri="{FF2B5EF4-FFF2-40B4-BE49-F238E27FC236}">
                <a16:creationId xmlns:a16="http://schemas.microsoft.com/office/drawing/2014/main" id="{2882B4B5-7ED4-C74E-BDA4-2B198AC31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92" y="60452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D9EAA-B9F2-6443-848F-79BC03FCBE43}"/>
              </a:ext>
            </a:extLst>
          </p:cNvPr>
          <p:cNvSpPr/>
          <p:nvPr/>
        </p:nvSpPr>
        <p:spPr>
          <a:xfrm>
            <a:off x="1987332" y="1188720"/>
            <a:ext cx="5434548" cy="929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roject2_12.mp3" descr="Project2_12.mp3">
            <a:hlinkClick r:id="" action="ppaction://media"/>
            <a:extLst>
              <a:ext uri="{FF2B5EF4-FFF2-40B4-BE49-F238E27FC236}">
                <a16:creationId xmlns:a16="http://schemas.microsoft.com/office/drawing/2014/main" id="{86DF9ED1-A7A9-4E46-BF44-398A10D83C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24126" y="6075680"/>
            <a:ext cx="812800" cy="812800"/>
          </a:xfrm>
          <a:prstGeom prst="rect">
            <a:avLst/>
          </a:prstGeom>
        </p:spPr>
      </p:pic>
      <p:pic>
        <p:nvPicPr>
          <p:cNvPr id="9" name="Project2_13.mp3" descr="Project2_13.mp3">
            <a:hlinkClick r:id="" action="ppaction://media"/>
            <a:extLst>
              <a:ext uri="{FF2B5EF4-FFF2-40B4-BE49-F238E27FC236}">
                <a16:creationId xmlns:a16="http://schemas.microsoft.com/office/drawing/2014/main" id="{A1F7856A-7282-FC4C-896F-312A46A21A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92" y="6045200"/>
            <a:ext cx="812800" cy="812800"/>
          </a:xfrm>
          <a:prstGeom prst="rect">
            <a:avLst/>
          </a:prstGeom>
        </p:spPr>
      </p:pic>
      <p:pic>
        <p:nvPicPr>
          <p:cNvPr id="10" name="Project2_14.mp3" descr="Project2_14.mp3">
            <a:hlinkClick r:id="" action="ppaction://media"/>
            <a:extLst>
              <a:ext uri="{FF2B5EF4-FFF2-40B4-BE49-F238E27FC236}">
                <a16:creationId xmlns:a16="http://schemas.microsoft.com/office/drawing/2014/main" id="{7C31E283-B054-064C-9C5F-5F6C77E04C8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23695" y="6045200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2ED649-F1C2-604E-9D60-594B9E8A6A19}"/>
              </a:ext>
            </a:extLst>
          </p:cNvPr>
          <p:cNvSpPr/>
          <p:nvPr/>
        </p:nvSpPr>
        <p:spPr>
          <a:xfrm>
            <a:off x="1987332" y="3952240"/>
            <a:ext cx="6470868" cy="26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74FB7-A9D1-1043-BCD3-FF4E69FC5314}"/>
              </a:ext>
            </a:extLst>
          </p:cNvPr>
          <p:cNvSpPr/>
          <p:nvPr/>
        </p:nvSpPr>
        <p:spPr>
          <a:xfrm>
            <a:off x="1987332" y="3294380"/>
            <a:ext cx="6821388" cy="26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51.m4a" descr="51.m4a">
            <a:hlinkClick r:id="" action="ppaction://media"/>
            <a:extLst>
              <a:ext uri="{FF2B5EF4-FFF2-40B4-BE49-F238E27FC236}">
                <a16:creationId xmlns:a16="http://schemas.microsoft.com/office/drawing/2014/main" id="{EF038AF1-2D2B-E14F-B344-3B00D536FDD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138854" y="5752544"/>
            <a:ext cx="812800" cy="812800"/>
          </a:xfrm>
          <a:prstGeom prst="rect">
            <a:avLst/>
          </a:prstGeom>
        </p:spPr>
      </p:pic>
      <p:pic>
        <p:nvPicPr>
          <p:cNvPr id="14" name="52.m4a" descr="52.m4a">
            <a:hlinkClick r:id="" action="ppaction://media"/>
            <a:extLst>
              <a:ext uri="{FF2B5EF4-FFF2-40B4-BE49-F238E27FC236}">
                <a16:creationId xmlns:a16="http://schemas.microsoft.com/office/drawing/2014/main" id="{24841041-14D7-994A-A629-F25C0225D2E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304928" y="5901928"/>
            <a:ext cx="812800" cy="812800"/>
          </a:xfrm>
          <a:prstGeom prst="rect">
            <a:avLst/>
          </a:prstGeom>
        </p:spPr>
      </p:pic>
      <p:pic>
        <p:nvPicPr>
          <p:cNvPr id="15" name="53.m4a" descr="53.m4a">
            <a:hlinkClick r:id="" action="ppaction://media"/>
            <a:extLst>
              <a:ext uri="{FF2B5EF4-FFF2-40B4-BE49-F238E27FC236}">
                <a16:creationId xmlns:a16="http://schemas.microsoft.com/office/drawing/2014/main" id="{AC26AC9F-9C58-B245-8831-3EA8B714EE5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281233" y="5917168"/>
            <a:ext cx="812800" cy="812800"/>
          </a:xfrm>
          <a:prstGeom prst="rect">
            <a:avLst/>
          </a:prstGeom>
        </p:spPr>
      </p:pic>
      <p:pic>
        <p:nvPicPr>
          <p:cNvPr id="16" name="54.m4a" descr="54.m4a">
            <a:hlinkClick r:id="" action="ppaction://media"/>
            <a:extLst>
              <a:ext uri="{FF2B5EF4-FFF2-40B4-BE49-F238E27FC236}">
                <a16:creationId xmlns:a16="http://schemas.microsoft.com/office/drawing/2014/main" id="{B260723D-EB17-CC4E-9D54-65993820590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233773" y="5898872"/>
            <a:ext cx="812800" cy="812800"/>
          </a:xfrm>
          <a:prstGeom prst="rect">
            <a:avLst/>
          </a:prstGeom>
        </p:spPr>
      </p:pic>
      <p:pic>
        <p:nvPicPr>
          <p:cNvPr id="17" name="55.m4a" descr="55.m4a">
            <a:hlinkClick r:id="" action="ppaction://media"/>
            <a:extLst>
              <a:ext uri="{FF2B5EF4-FFF2-40B4-BE49-F238E27FC236}">
                <a16:creationId xmlns:a16="http://schemas.microsoft.com/office/drawing/2014/main" id="{CDF66654-D2FA-A94D-91A9-F883EE571B2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328692" y="5947648"/>
            <a:ext cx="812800" cy="812800"/>
          </a:xfrm>
          <a:prstGeom prst="rect">
            <a:avLst/>
          </a:prstGeom>
        </p:spPr>
      </p:pic>
      <p:pic>
        <p:nvPicPr>
          <p:cNvPr id="18" name="56.m4a" descr="56.m4a">
            <a:hlinkClick r:id="" action="ppaction://media"/>
            <a:extLst>
              <a:ext uri="{FF2B5EF4-FFF2-40B4-BE49-F238E27FC236}">
                <a16:creationId xmlns:a16="http://schemas.microsoft.com/office/drawing/2014/main" id="{19766EF4-230E-8E47-9E92-D405D5DC91A0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281233" y="58500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2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10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131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6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829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3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218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1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358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411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42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639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90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44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58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42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4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FDB7-4063-2448-88F3-160273C5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 Summary and Conclusion</a:t>
            </a: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80BB8EF-5C8D-C043-B0D8-CAF787A95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80" y="2041208"/>
            <a:ext cx="2656840" cy="383765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1CF1E27-7554-4847-949E-9A9CBE442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9004" y="2041208"/>
            <a:ext cx="2636415" cy="383765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8A05341-65AF-6A45-89BB-36EC0C73D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5262" y="1878366"/>
            <a:ext cx="5041900" cy="4000500"/>
          </a:xfrm>
          <a:prstGeom prst="rect">
            <a:avLst/>
          </a:prstGeom>
        </p:spPr>
      </p:pic>
      <p:pic>
        <p:nvPicPr>
          <p:cNvPr id="10" name="21.m4a" descr="21.m4a">
            <a:hlinkClick r:id="" action="ppaction://media"/>
            <a:extLst>
              <a:ext uri="{FF2B5EF4-FFF2-40B4-BE49-F238E27FC236}">
                <a16:creationId xmlns:a16="http://schemas.microsoft.com/office/drawing/2014/main" id="{8831E87B-5012-BA4F-BBFC-1897F6A94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00" y="6086475"/>
            <a:ext cx="812800" cy="812800"/>
          </a:xfrm>
          <a:prstGeom prst="rect">
            <a:avLst/>
          </a:prstGeom>
        </p:spPr>
      </p:pic>
      <p:pic>
        <p:nvPicPr>
          <p:cNvPr id="11" name="22.m4a" descr="22.m4a">
            <a:hlinkClick r:id="" action="ppaction://media"/>
            <a:extLst>
              <a:ext uri="{FF2B5EF4-FFF2-40B4-BE49-F238E27FC236}">
                <a16:creationId xmlns:a16="http://schemas.microsoft.com/office/drawing/2014/main" id="{E7F7B0EA-1A1A-4F47-A5B3-B2869C56D0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00" y="6086475"/>
            <a:ext cx="812800" cy="812800"/>
          </a:xfrm>
          <a:prstGeom prst="rect">
            <a:avLst/>
          </a:prstGeom>
        </p:spPr>
      </p:pic>
      <p:pic>
        <p:nvPicPr>
          <p:cNvPr id="12" name="23.m4a" descr="23.m4a">
            <a:hlinkClick r:id="" action="ppaction://media"/>
            <a:extLst>
              <a:ext uri="{FF2B5EF4-FFF2-40B4-BE49-F238E27FC236}">
                <a16:creationId xmlns:a16="http://schemas.microsoft.com/office/drawing/2014/main" id="{63160459-82D5-2547-9A41-F2D021DD48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00" y="59842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3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838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8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Load the data set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3C7A660-162E-3140-84F8-2C20A9BB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5629"/>
            <a:ext cx="12192000" cy="3806741"/>
          </a:xfrm>
          <a:prstGeom prst="rect">
            <a:avLst/>
          </a:prstGeom>
        </p:spPr>
      </p:pic>
      <p:pic>
        <p:nvPicPr>
          <p:cNvPr id="6" name="Project2_2.mp3" descr="Project2_2.mp3">
            <a:hlinkClick r:id="" action="ppaction://media"/>
            <a:extLst>
              <a:ext uri="{FF2B5EF4-FFF2-40B4-BE49-F238E27FC236}">
                <a16:creationId xmlns:a16="http://schemas.microsoft.com/office/drawing/2014/main" id="{B8E14DCA-E816-134D-AF6E-B0C6C7D85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56800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IN" dirty="0"/>
              <a:t>Explore the data set 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627DCC3-58AE-E545-A73D-5624C1267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77440"/>
            <a:ext cx="5384800" cy="3810000"/>
          </a:xfrm>
          <a:prstGeom prst="rect">
            <a:avLst/>
          </a:prstGeom>
        </p:spPr>
      </p:pic>
      <p:pic>
        <p:nvPicPr>
          <p:cNvPr id="6" name="Picture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129CB7C-CF6C-6649-8BE8-6BF774277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00" y="241300"/>
            <a:ext cx="5676900" cy="6375400"/>
          </a:xfrm>
          <a:prstGeom prst="rect">
            <a:avLst/>
          </a:prstGeom>
        </p:spPr>
      </p:pic>
      <p:pic>
        <p:nvPicPr>
          <p:cNvPr id="8" name="3.mp3" descr="3.mp3">
            <a:hlinkClick r:id="" action="ppaction://media"/>
            <a:extLst>
              <a:ext uri="{FF2B5EF4-FFF2-40B4-BE49-F238E27FC236}">
                <a16:creationId xmlns:a16="http://schemas.microsoft.com/office/drawing/2014/main" id="{F916FA36-F2E1-344F-8638-BC684DFB7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80" y="6086475"/>
            <a:ext cx="812800" cy="812800"/>
          </a:xfrm>
          <a:prstGeom prst="rect">
            <a:avLst/>
          </a:prstGeom>
        </p:spPr>
      </p:pic>
      <p:pic>
        <p:nvPicPr>
          <p:cNvPr id="9" name="3_2.mp3" descr="3_2.mp3">
            <a:hlinkClick r:id="" action="ppaction://media"/>
            <a:extLst>
              <a:ext uri="{FF2B5EF4-FFF2-40B4-BE49-F238E27FC236}">
                <a16:creationId xmlns:a16="http://schemas.microsoft.com/office/drawing/2014/main" id="{B173C79D-2CCD-5349-A6B2-9D6883564F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80" y="6111240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0D8E02-C98D-A746-BB2D-4C39E341DD9F}"/>
              </a:ext>
            </a:extLst>
          </p:cNvPr>
          <p:cNvSpPr/>
          <p:nvPr/>
        </p:nvSpPr>
        <p:spPr>
          <a:xfrm>
            <a:off x="55880" y="2821940"/>
            <a:ext cx="1468120" cy="302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9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Initial thoughts</a:t>
            </a:r>
            <a:endParaRPr lang="en-US" dirty="0"/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E232F386-0A8D-9A4D-BA4C-88792E66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1574800" cy="1155700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99E7709-8F85-2C47-8618-E0BB9A35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606550"/>
            <a:ext cx="2724150" cy="182245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BA2B39F-5DB1-544F-A6C5-72C0C7B98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924" y="1606550"/>
            <a:ext cx="3882141" cy="1709420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48743617-AD62-CF48-A195-E433ECDC3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63" y="4011613"/>
            <a:ext cx="2853273" cy="1822450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326249A-C04F-0448-B28E-1A3C89609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160" y="3978910"/>
            <a:ext cx="2439670" cy="2424196"/>
          </a:xfrm>
          <a:prstGeom prst="rect">
            <a:avLst/>
          </a:prstGeom>
        </p:spPr>
      </p:pic>
      <p:pic>
        <p:nvPicPr>
          <p:cNvPr id="14" name="Picture 1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6B93D0D7-201A-384A-A9A3-5A91B43B8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9340" y="4011613"/>
            <a:ext cx="1701800" cy="1841500"/>
          </a:xfrm>
          <a:prstGeom prst="rect">
            <a:avLst/>
          </a:prstGeom>
        </p:spPr>
      </p:pic>
      <p:pic>
        <p:nvPicPr>
          <p:cNvPr id="15" name="Project4_41.mp3" descr="Project4_41.mp3">
            <a:hlinkClick r:id="" action="ppaction://media"/>
            <a:extLst>
              <a:ext uri="{FF2B5EF4-FFF2-40B4-BE49-F238E27FC236}">
                <a16:creationId xmlns:a16="http://schemas.microsoft.com/office/drawing/2014/main" id="{F956A283-3263-E242-9E8F-462F2737D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0238" y="59967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8A077D-4EE5-9E44-B955-E4289607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563370"/>
            <a:ext cx="6515100" cy="4737100"/>
          </a:xfrm>
          <a:prstGeom prst="rect">
            <a:avLst/>
          </a:prstGeom>
        </p:spPr>
      </p:pic>
      <p:pic>
        <p:nvPicPr>
          <p:cNvPr id="5" name="University of British Columbia - Okanagan Campus 2.mp3" descr="University of British Columbia - Okanagan Campus 2.mp3">
            <a:hlinkClick r:id="" action="ppaction://media"/>
            <a:extLst>
              <a:ext uri="{FF2B5EF4-FFF2-40B4-BE49-F238E27FC236}">
                <a16:creationId xmlns:a16="http://schemas.microsoft.com/office/drawing/2014/main" id="{6BB86528-947E-1A49-B22D-20896B5BD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12F6720-2046-CA4A-83E0-5A9B957F6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12192000" cy="4597190"/>
          </a:xfrm>
          <a:prstGeom prst="rect">
            <a:avLst/>
          </a:prstGeom>
        </p:spPr>
      </p:pic>
      <p:pic>
        <p:nvPicPr>
          <p:cNvPr id="5" name="Bike Parking 9.mp3" descr="Bike Parking 9.mp3">
            <a:hlinkClick r:id="" action="ppaction://media"/>
            <a:extLst>
              <a:ext uri="{FF2B5EF4-FFF2-40B4-BE49-F238E27FC236}">
                <a16:creationId xmlns:a16="http://schemas.microsoft.com/office/drawing/2014/main" id="{91268716-AD81-F340-A7D1-E6E6BCF8A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6086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E83DBD-F7F4-7148-AAC6-5993AA5F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0841"/>
            <a:ext cx="12192000" cy="4016318"/>
          </a:xfrm>
          <a:prstGeom prst="rect">
            <a:avLst/>
          </a:prstGeom>
        </p:spPr>
      </p:pic>
      <p:pic>
        <p:nvPicPr>
          <p:cNvPr id="5" name="Bike Parking 10.mp3" descr="Bike Parking 10.mp3">
            <a:hlinkClick r:id="" action="ppaction://media"/>
            <a:extLst>
              <a:ext uri="{FF2B5EF4-FFF2-40B4-BE49-F238E27FC236}">
                <a16:creationId xmlns:a16="http://schemas.microsoft.com/office/drawing/2014/main" id="{C0D76BA3-A0ED-8C4A-BBF9-628104434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6086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E74-2F3C-D34E-BECC-4A575EC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Wrangling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850C48B-78FB-1249-A765-D3A700CB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869" y="1908810"/>
            <a:ext cx="4918262" cy="3040380"/>
          </a:xfrm>
          <a:prstGeom prst="rect">
            <a:avLst/>
          </a:prstGeom>
        </p:spPr>
      </p:pic>
      <p:pic>
        <p:nvPicPr>
          <p:cNvPr id="5" name="Upper Cascades 11.mp3" descr="Upper Cascades 11.mp3">
            <a:hlinkClick r:id="" action="ppaction://media"/>
            <a:extLst>
              <a:ext uri="{FF2B5EF4-FFF2-40B4-BE49-F238E27FC236}">
                <a16:creationId xmlns:a16="http://schemas.microsoft.com/office/drawing/2014/main" id="{61A4F041-E38F-D44B-A93C-6943D5B03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163</Words>
  <Application>Microsoft Macintosh PowerPoint</Application>
  <PresentationFormat>Widescreen</PresentationFormat>
  <Paragraphs>28</Paragraphs>
  <Slides>20</Slides>
  <Notes>1</Notes>
  <HiddenSlides>0</HiddenSlides>
  <MMClips>40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Group 11 – Bitcoin dataset</vt:lpstr>
      <vt:lpstr>1. Describe your dataset</vt:lpstr>
      <vt:lpstr>2. Load the data set</vt:lpstr>
      <vt:lpstr>3. Explore the data set </vt:lpstr>
      <vt:lpstr>4. Initial thoughts</vt:lpstr>
      <vt:lpstr>5. Wrangling</vt:lpstr>
      <vt:lpstr>5. Wrangling</vt:lpstr>
      <vt:lpstr>5. Wrangling</vt:lpstr>
      <vt:lpstr>5. Wrangling</vt:lpstr>
      <vt:lpstr>5. Wrangling</vt:lpstr>
      <vt:lpstr>5. Wrangling</vt:lpstr>
      <vt:lpstr>5. Wrangling</vt:lpstr>
      <vt:lpstr>5. Wrangling</vt:lpstr>
      <vt:lpstr>5. Wrangling</vt:lpstr>
      <vt:lpstr>6. Research Question &amp; 7. Data analysis &amp; visualization </vt:lpstr>
      <vt:lpstr>Part 1</vt:lpstr>
      <vt:lpstr>PowerPoint Presentation</vt:lpstr>
      <vt:lpstr>Part 2</vt:lpstr>
      <vt:lpstr>PowerPoint Presentation</vt:lpstr>
      <vt:lpstr>8. 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 – Medical cost</dc:title>
  <dc:creator>Afreen Shakeel</dc:creator>
  <cp:lastModifiedBy>Afreen Shakeel</cp:lastModifiedBy>
  <cp:revision>44</cp:revision>
  <dcterms:created xsi:type="dcterms:W3CDTF">2021-02-05T06:21:20Z</dcterms:created>
  <dcterms:modified xsi:type="dcterms:W3CDTF">2021-02-14T06:07:50Z</dcterms:modified>
</cp:coreProperties>
</file>